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66" r:id="rId2"/>
    <p:sldId id="378" r:id="rId3"/>
  </p:sldIdLst>
  <p:sldSz cx="9144000" cy="6858000" type="screen4x3"/>
  <p:notesSz cx="6797675" cy="992822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6823"/>
    <a:srgbClr val="D48C29"/>
    <a:srgbClr val="A56D21"/>
    <a:srgbClr val="916B24"/>
    <a:srgbClr val="1F1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47" autoAdjust="0"/>
    <p:restoredTop sz="94629" autoAdjust="0"/>
  </p:normalViewPr>
  <p:slideViewPr>
    <p:cSldViewPr snapToGrid="0" snapToObjects="1" showGuides="1">
      <p:cViewPr>
        <p:scale>
          <a:sx n="76" d="100"/>
          <a:sy n="76" d="100"/>
        </p:scale>
        <p:origin x="-8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REPORT%20SINISTR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REPORT%20SINISTR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REPORT%20SINISTR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REPORT%20SINISTR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'Analisi per Cause '!$C$10</c:f>
              <c:strCache>
                <c:ptCount val="1"/>
                <c:pt idx="0">
                  <c:v>Ripartizione del numero delle denunce di sinistro 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'Analisi per Cause '!$B$11:$B$15</c:f>
              <c:strCache>
                <c:ptCount val="5"/>
                <c:pt idx="0">
                  <c:v>Errore amministrativo/gestionale (59,57 %)</c:v>
                </c:pt>
                <c:pt idx="1">
                  <c:v>Mancato assolvimento dell'obbligo di informazione e di consulenza (22,00 %)</c:v>
                </c:pt>
                <c:pt idx="2">
                  <c:v>Infedeltà - Danni a terzi (4,96 %)</c:v>
                </c:pt>
                <c:pt idx="3">
                  <c:v>Infedeltà - Danni all'agenzia (12,76 %)</c:v>
                </c:pt>
                <c:pt idx="4">
                  <c:v>Altri/Diversi (0,70 %)</c:v>
                </c:pt>
              </c:strCache>
            </c:strRef>
          </c:cat>
          <c:val>
            <c:numRef>
              <c:f>'Analisi per Cause '!$C$11:$C$15</c:f>
              <c:numCache>
                <c:formatCode>#,##0.00</c:formatCode>
                <c:ptCount val="5"/>
                <c:pt idx="0">
                  <c:v>59.57</c:v>
                </c:pt>
                <c:pt idx="1">
                  <c:v>22</c:v>
                </c:pt>
                <c:pt idx="2">
                  <c:v>4.96</c:v>
                </c:pt>
                <c:pt idx="3">
                  <c:v>12.77</c:v>
                </c:pt>
                <c:pt idx="4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17981708812653"/>
          <c:y val="0.11464795938155835"/>
          <c:w val="0.37611094697192066"/>
          <c:h val="0.773480266619616"/>
        </c:manualLayout>
      </c:layout>
      <c:overlay val="0"/>
      <c:txPr>
        <a:bodyPr/>
        <a:lstStyle/>
        <a:p>
          <a:pPr>
            <a:defRPr sz="1400" baseline="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213120711796087"/>
          <c:y val="0.13561075002216252"/>
          <c:w val="0.37064704502379636"/>
          <c:h val="0.80912223724739996"/>
        </c:manualLayout>
      </c:layout>
      <c:overlay val="0"/>
      <c:txPr>
        <a:bodyPr/>
        <a:lstStyle/>
        <a:p>
          <a:pPr>
            <a:defRPr sz="1400" baseline="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'Analisi per Cause '!$C$17</c:f>
              <c:strCache>
                <c:ptCount val="1"/>
                <c:pt idx="0">
                  <c:v>Incidenza delle richieste risarcitorie 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'Analisi per Cause '!$B$18:$B$22</c:f>
              <c:strCache>
                <c:ptCount val="5"/>
                <c:pt idx="0">
                  <c:v>Errore amministrativo/gestionale (34,00 %)</c:v>
                </c:pt>
                <c:pt idx="1">
                  <c:v>Mancato assolvimento dell'obbligo di informazione e di consulenza (35,00 %)</c:v>
                </c:pt>
                <c:pt idx="2">
                  <c:v>Infedeltà - Danni a terzi (24,00 %)</c:v>
                </c:pt>
                <c:pt idx="3">
                  <c:v>Infedeltà - Danni all'agenzia (6,90 %)</c:v>
                </c:pt>
                <c:pt idx="4">
                  <c:v>Altri/Diversi (0,10 %)</c:v>
                </c:pt>
              </c:strCache>
            </c:strRef>
          </c:cat>
          <c:val>
            <c:numRef>
              <c:f>'Analisi per Cause '!$C$18:$C$22</c:f>
              <c:numCache>
                <c:formatCode>#,##0.00</c:formatCode>
                <c:ptCount val="5"/>
                <c:pt idx="0">
                  <c:v>34</c:v>
                </c:pt>
                <c:pt idx="1">
                  <c:v>35</c:v>
                </c:pt>
                <c:pt idx="2">
                  <c:v>24</c:v>
                </c:pt>
                <c:pt idx="3">
                  <c:v>6.9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1B8CA-4697-3843-90F8-BF95302DB42B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745DF-945C-964A-AD5F-50F4B32B4C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717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4EAEB-AAB0-DD4E-8BC1-723552CF503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7533-FEA9-E54F-8167-5CA2ADF3023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9187" y="199067"/>
            <a:ext cx="6873114" cy="1236767"/>
          </a:xfrm>
          <a:solidFill>
            <a:srgbClr val="916823"/>
          </a:solidFill>
          <a:ln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200" b="1" dirty="0" smtClean="0">
                <a:solidFill>
                  <a:schemeClr val="bg1"/>
                </a:solidFill>
              </a:rPr>
              <a:t/>
            </a:r>
            <a:br>
              <a:rPr lang="it-IT" sz="2200" b="1" dirty="0" smtClean="0">
                <a:solidFill>
                  <a:schemeClr val="bg1"/>
                </a:solidFill>
              </a:rPr>
            </a:br>
            <a:r>
              <a:rPr lang="it-IT" sz="2200" b="1" dirty="0" smtClean="0">
                <a:solidFill>
                  <a:schemeClr val="bg1"/>
                </a:solidFill>
              </a:rPr>
              <a:t>RIPARTIZIONE DEL NUMERO DELLE DENUNCE DI SINISTRO </a:t>
            </a:r>
            <a:br>
              <a:rPr lang="it-IT" sz="2200" b="1" dirty="0" smtClean="0">
                <a:solidFill>
                  <a:schemeClr val="bg1"/>
                </a:solidFill>
              </a:rPr>
            </a:br>
            <a:r>
              <a:rPr lang="it-IT" sz="2200" b="1" dirty="0" smtClean="0">
                <a:solidFill>
                  <a:schemeClr val="bg1"/>
                </a:solidFill>
              </a:rPr>
              <a:t>PERVENUTE A CGPA EUROPE NEL PERIODO 2014-2017</a:t>
            </a:r>
            <a:r>
              <a:rPr lang="it-IT" sz="1800" b="1" dirty="0" smtClean="0">
                <a:solidFill>
                  <a:schemeClr val="bg1"/>
                </a:solidFill>
              </a:rPr>
              <a:t/>
            </a:r>
            <a:br>
              <a:rPr lang="it-IT" sz="1800" b="1" dirty="0" smtClean="0">
                <a:solidFill>
                  <a:schemeClr val="bg1"/>
                </a:solidFill>
              </a:rPr>
            </a:b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8" name="Immagine 7"/>
          <p:cNvPicPr/>
          <p:nvPr/>
        </p:nvPicPr>
        <p:blipFill>
          <a:blip r:embed="rId2"/>
          <a:stretch>
            <a:fillRect/>
          </a:stretch>
        </p:blipFill>
        <p:spPr>
          <a:xfrm>
            <a:off x="3370433" y="6073264"/>
            <a:ext cx="1783458" cy="616432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678" y="0"/>
            <a:ext cx="1617826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281405"/>
              </p:ext>
            </p:extLst>
          </p:nvPr>
        </p:nvGraphicFramePr>
        <p:xfrm>
          <a:off x="389186" y="1612827"/>
          <a:ext cx="8271163" cy="4460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7250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678" y="0"/>
            <a:ext cx="1617826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7090432"/>
              </p:ext>
            </p:extLst>
          </p:nvPr>
        </p:nvGraphicFramePr>
        <p:xfrm>
          <a:off x="389187" y="1645246"/>
          <a:ext cx="4281054" cy="4324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304744"/>
              </p:ext>
            </p:extLst>
          </p:nvPr>
        </p:nvGraphicFramePr>
        <p:xfrm>
          <a:off x="426972" y="1645246"/>
          <a:ext cx="8346734" cy="4263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389187" y="199067"/>
            <a:ext cx="6873114" cy="1236767"/>
          </a:xfrm>
          <a:solidFill>
            <a:srgbClr val="916823"/>
          </a:solidFill>
          <a:ln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200" b="1" dirty="0" smtClean="0">
                <a:solidFill>
                  <a:schemeClr val="bg1"/>
                </a:solidFill>
              </a:rPr>
              <a:t/>
            </a:r>
            <a:br>
              <a:rPr lang="it-IT" sz="2200" b="1" dirty="0" smtClean="0">
                <a:solidFill>
                  <a:schemeClr val="bg1"/>
                </a:solidFill>
              </a:rPr>
            </a:br>
            <a:r>
              <a:rPr lang="it-IT" sz="2200" b="1" dirty="0" smtClean="0">
                <a:solidFill>
                  <a:schemeClr val="bg1"/>
                </a:solidFill>
              </a:rPr>
              <a:t>RIPARTIZIONE DELLE RICHIESTE DI RISARCIMENTO </a:t>
            </a:r>
            <a:br>
              <a:rPr lang="it-IT" sz="2200" b="1" dirty="0" smtClean="0">
                <a:solidFill>
                  <a:schemeClr val="bg1"/>
                </a:solidFill>
              </a:rPr>
            </a:br>
            <a:r>
              <a:rPr lang="it-IT" sz="2200" b="1" dirty="0" smtClean="0">
                <a:solidFill>
                  <a:schemeClr val="bg1"/>
                </a:solidFill>
              </a:rPr>
              <a:t>PERVENUTE A CGPA EUROPE NEL PERIODO 2014-2017</a:t>
            </a:r>
            <a:br>
              <a:rPr lang="it-IT" sz="2200" b="1" dirty="0" smtClean="0">
                <a:solidFill>
                  <a:schemeClr val="bg1"/>
                </a:solidFill>
              </a:rPr>
            </a:br>
            <a:endParaRPr lang="it-IT" sz="2200" b="1" dirty="0">
              <a:solidFill>
                <a:srgbClr val="002060"/>
              </a:solidFill>
            </a:endParaRPr>
          </a:p>
        </p:txBody>
      </p:sp>
      <p:pic>
        <p:nvPicPr>
          <p:cNvPr id="15" name="Immagine 14"/>
          <p:cNvPicPr/>
          <p:nvPr/>
        </p:nvPicPr>
        <p:blipFill>
          <a:blip r:embed="rId5"/>
          <a:stretch>
            <a:fillRect/>
          </a:stretch>
        </p:blipFill>
        <p:spPr>
          <a:xfrm>
            <a:off x="3370433" y="5997694"/>
            <a:ext cx="1783458" cy="616432"/>
          </a:xfrm>
          <a:prstGeom prst="rect">
            <a:avLst/>
          </a:prstGeom>
        </p:spPr>
      </p:pic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2994256"/>
              </p:ext>
            </p:extLst>
          </p:nvPr>
        </p:nvGraphicFramePr>
        <p:xfrm>
          <a:off x="389188" y="1531143"/>
          <a:ext cx="7749728" cy="4310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80196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3283</TotalTime>
  <Words>0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 RIPARTIZIONE DEL NUMERO DELLE DENUNCE DI SINISTRO  PERVENUTE A CGPA EUROPE NEL PERIODO 2014-2017 </vt:lpstr>
      <vt:lpstr> RIPARTIZIONE DELLE RICHIESTE DI RISARCIMENTO  PERVENUTE A CGPA EUROPE NEL PERIODO 2014-2017 </vt:lpstr>
    </vt:vector>
  </TitlesOfParts>
  <Company>Twister Communications Group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Lavinia Congedo</dc:creator>
  <cp:lastModifiedBy>Maria Fabretti</cp:lastModifiedBy>
  <cp:revision>339</cp:revision>
  <cp:lastPrinted>2017-05-29T09:21:24Z</cp:lastPrinted>
  <dcterms:created xsi:type="dcterms:W3CDTF">2015-10-22T09:53:12Z</dcterms:created>
  <dcterms:modified xsi:type="dcterms:W3CDTF">2018-05-28T09:32:03Z</dcterms:modified>
</cp:coreProperties>
</file>